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0" r:id="rId16"/>
    <p:sldId id="273" r:id="rId17"/>
    <p:sldId id="280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88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BDAC1-1754-4ED8-8889-DD7597A99ACE}" type="datetimeFigureOut">
              <a:rPr lang="pt-BR" smtClean="0"/>
              <a:pPr/>
              <a:t>25/06/2013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861AC-1215-4BF2-A7A4-A6F429C2AF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313334"/>
            <a:ext cx="7774632" cy="2331690"/>
          </a:xfrm>
        </p:spPr>
        <p:txBody>
          <a:bodyPr>
            <a:normAutofit/>
          </a:bodyPr>
          <a:lstStyle/>
          <a:p>
            <a:r>
              <a:rPr lang="en-US" dirty="0" smtClean="0"/>
              <a:t>Self report – an alternative measurement used in a study of ACT and Chronic Pain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Michaele</a:t>
            </a:r>
            <a:r>
              <a:rPr lang="en-US" dirty="0"/>
              <a:t> </a:t>
            </a:r>
            <a:r>
              <a:rPr lang="en-US" dirty="0" err="1"/>
              <a:t>Terena</a:t>
            </a:r>
            <a:r>
              <a:rPr lang="en-US" dirty="0"/>
              <a:t> </a:t>
            </a:r>
            <a:r>
              <a:rPr lang="en-US" dirty="0" err="1"/>
              <a:t>Saban</a:t>
            </a:r>
            <a:r>
              <a:rPr lang="en-US" dirty="0"/>
              <a:t> – Pontifical Catholic University of São Paulo and Psychiatry Institute of Clinical Hospital of São Paulo Medical School  </a:t>
            </a:r>
            <a:endParaRPr lang="en-US" dirty="0" smtClean="0"/>
          </a:p>
          <a:p>
            <a:pPr lvl="0"/>
            <a:r>
              <a:rPr lang="en-US" dirty="0" smtClean="0"/>
              <a:t>Francisco </a:t>
            </a:r>
            <a:r>
              <a:rPr lang="en-US" dirty="0" err="1" smtClean="0"/>
              <a:t>Lotufo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, </a:t>
            </a:r>
            <a:r>
              <a:rPr lang="en-US" dirty="0" err="1" smtClean="0"/>
              <a:t>Nilza</a:t>
            </a:r>
            <a:r>
              <a:rPr lang="en-US" dirty="0" smtClean="0"/>
              <a:t> </a:t>
            </a:r>
            <a:r>
              <a:rPr lang="en-US" dirty="0" err="1" smtClean="0"/>
              <a:t>Micheletto</a:t>
            </a:r>
            <a:r>
              <a:rPr lang="en-US" dirty="0" smtClean="0"/>
              <a:t>, </a:t>
            </a:r>
            <a:r>
              <a:rPr lang="en-US" dirty="0" err="1" smtClean="0"/>
              <a:t>Nelma</a:t>
            </a:r>
            <a:r>
              <a:rPr lang="en-US" dirty="0" smtClean="0"/>
              <a:t> Madeira and </a:t>
            </a:r>
            <a:r>
              <a:rPr lang="en-US" dirty="0" err="1" smtClean="0"/>
              <a:t>Flávia</a:t>
            </a:r>
            <a:r>
              <a:rPr lang="en-US" dirty="0" smtClean="0"/>
              <a:t> </a:t>
            </a:r>
            <a:r>
              <a:rPr lang="en-US" dirty="0" err="1" smtClean="0"/>
              <a:t>Marcon</a:t>
            </a:r>
            <a:r>
              <a:rPr lang="en-US" dirty="0" smtClean="0"/>
              <a:t> </a:t>
            </a:r>
            <a:r>
              <a:rPr lang="en-US" dirty="0" err="1" smtClean="0"/>
              <a:t>Abud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en-US" dirty="0" smtClean="0"/>
              <a:t>Possibilities of Analysis </a:t>
            </a:r>
            <a:endParaRPr lang="en-US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xmlns:mv="urn:schemas-microsoft-com:mac:vml" xmlns:mc="http://schemas.openxmlformats.org/markup-compatibility/2006" val="894584677"/>
              </p:ext>
            </p:extLst>
          </p:nvPr>
        </p:nvGraphicFramePr>
        <p:xfrm>
          <a:off x="251520" y="3501008"/>
          <a:ext cx="8568950" cy="2528835"/>
        </p:xfrm>
        <a:graphic>
          <a:graphicData uri="http://schemas.openxmlformats.org/drawingml/2006/table">
            <a:tbl>
              <a:tblPr/>
              <a:tblGrid>
                <a:gridCol w="692392"/>
                <a:gridCol w="1035800"/>
                <a:gridCol w="1008112"/>
                <a:gridCol w="911202"/>
                <a:gridCol w="1253052"/>
                <a:gridCol w="1252250"/>
                <a:gridCol w="1120000"/>
                <a:gridCol w="1296142"/>
              </a:tblGrid>
              <a:tr h="1369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Date </a:t>
                      </a: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Pain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intensity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Where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were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who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were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doing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did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think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feel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did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do?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happened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then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159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 explicativo em seta para baixo 4"/>
          <p:cNvSpPr/>
          <p:nvPr/>
        </p:nvSpPr>
        <p:spPr>
          <a:xfrm>
            <a:off x="683568" y="1484784"/>
            <a:ext cx="1512168" cy="1850504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Degree of discomfort</a:t>
            </a:r>
            <a:endParaRPr lang="en-US" dirty="0"/>
          </a:p>
        </p:txBody>
      </p:sp>
      <p:sp>
        <p:nvSpPr>
          <p:cNvPr id="7" name="Texto explicativo em seta para baixo 6"/>
          <p:cNvSpPr/>
          <p:nvPr/>
        </p:nvSpPr>
        <p:spPr>
          <a:xfrm>
            <a:off x="2555776" y="1484784"/>
            <a:ext cx="1512168" cy="1850504"/>
          </a:xfrm>
          <a:prstGeom prst="down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Problematic  condition </a:t>
            </a:r>
            <a:endParaRPr lang="en-US" dirty="0"/>
          </a:p>
        </p:txBody>
      </p:sp>
      <p:sp>
        <p:nvSpPr>
          <p:cNvPr id="10" name="Texto explicativo em seta para baixo 9"/>
          <p:cNvSpPr/>
          <p:nvPr/>
        </p:nvSpPr>
        <p:spPr>
          <a:xfrm>
            <a:off x="4860032" y="1484784"/>
            <a:ext cx="1152128" cy="1850504"/>
          </a:xfrm>
          <a:prstGeom prst="downArrowCallout">
            <a:avLst>
              <a:gd name="adj1" fmla="val 25000"/>
              <a:gd name="adj2" fmla="val 23196"/>
              <a:gd name="adj3" fmla="val 26804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Aversive internal conditions</a:t>
            </a:r>
            <a:endParaRPr lang="en-US" dirty="0"/>
          </a:p>
        </p:txBody>
      </p:sp>
      <p:sp>
        <p:nvSpPr>
          <p:cNvPr id="11" name="Texto explicativo em seta para baixo 10"/>
          <p:cNvSpPr/>
          <p:nvPr/>
        </p:nvSpPr>
        <p:spPr>
          <a:xfrm>
            <a:off x="6084168" y="764704"/>
            <a:ext cx="1440160" cy="2570584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Commitment actions  X experiential avoidance </a:t>
            </a:r>
            <a:endParaRPr lang="en-US" dirty="0"/>
          </a:p>
        </p:txBody>
      </p:sp>
      <p:sp>
        <p:nvSpPr>
          <p:cNvPr id="12" name="Texto explicativo em seta para baixo 11"/>
          <p:cNvSpPr/>
          <p:nvPr/>
        </p:nvSpPr>
        <p:spPr>
          <a:xfrm>
            <a:off x="7596336" y="1484784"/>
            <a:ext cx="1475656" cy="18505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Toward X Away values?? </a:t>
            </a:r>
            <a:endParaRPr lang="en-US" dirty="0"/>
          </a:p>
        </p:txBody>
      </p:sp>
      <p:sp>
        <p:nvSpPr>
          <p:cNvPr id="9" name="Arredondar Retângulo em um Canto Diagonal 8"/>
          <p:cNvSpPr/>
          <p:nvPr/>
        </p:nvSpPr>
        <p:spPr>
          <a:xfrm>
            <a:off x="1259632" y="5445224"/>
            <a:ext cx="6984776" cy="9144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Interaction between all variables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1143000"/>
          </a:xfrm>
        </p:spPr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4824536" cy="442108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Degree of discomfort</a:t>
            </a:r>
          </a:p>
          <a:p>
            <a:pPr>
              <a:buNone/>
            </a:pPr>
            <a:r>
              <a:rPr lang="en-US" dirty="0" smtClean="0"/>
              <a:t>           (average weekly)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Numbers of pain episodes (blue line)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Pain intensity (red line)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60648"/>
            <a:ext cx="3600400" cy="651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1143000"/>
          </a:xfrm>
        </p:spPr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42108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Problematic  condition </a:t>
            </a:r>
          </a:p>
          <a:p>
            <a:pPr>
              <a:buNone/>
            </a:pPr>
            <a:r>
              <a:rPr lang="en-US" dirty="0" smtClean="0"/>
              <a:t>(average weekly)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Activities before pain (blue line) </a:t>
            </a:r>
          </a:p>
          <a:p>
            <a:pPr>
              <a:buNone/>
            </a:pPr>
            <a:r>
              <a:rPr lang="en-US" dirty="0" smtClean="0"/>
              <a:t>Rest before pain (red line)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0258" y="144016"/>
            <a:ext cx="3700254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1143000"/>
          </a:xfrm>
        </p:spPr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42108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Actions after feeling pain</a:t>
            </a:r>
          </a:p>
          <a:p>
            <a:pPr>
              <a:buNone/>
            </a:pPr>
            <a:r>
              <a:rPr lang="en-US" dirty="0" smtClean="0"/>
              <a:t>(average weekly)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Potential positive reinforcement actions (blue line) </a:t>
            </a:r>
          </a:p>
          <a:p>
            <a:pPr>
              <a:buNone/>
            </a:pPr>
            <a:r>
              <a:rPr lang="en-US" dirty="0" smtClean="0"/>
              <a:t>Potential negative reinforcement  actions (red line)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0"/>
            <a:ext cx="3314784" cy="687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instrument of self report is useful to analyze procedures and results in a clinical research.</a:t>
            </a:r>
          </a:p>
          <a:p>
            <a:endParaRPr lang="en-US" dirty="0" smtClean="0"/>
          </a:p>
          <a:p>
            <a:r>
              <a:rPr lang="en-US" dirty="0" smtClean="0"/>
              <a:t>It provides a constant measurement of the behavior of interest.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reinforcement history of referring oneself, must be considered.</a:t>
            </a:r>
          </a:p>
          <a:p>
            <a:endParaRPr lang="en-US" dirty="0" smtClean="0"/>
          </a:p>
          <a:p>
            <a:r>
              <a:rPr lang="en-US" dirty="0" smtClean="0"/>
              <a:t>The instrument has a therapeutic function of observation and reporting problematic situations. New researches are needed to investigate theses effects.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Thank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!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m</a:t>
            </a:r>
            <a:r>
              <a:rPr lang="pt-BR" dirty="0" smtClean="0">
                <a:solidFill>
                  <a:schemeClr val="tx1"/>
                </a:solidFill>
              </a:rPr>
              <a:t>ichaele.saban@yahoo.com.br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39556" y="260648"/>
          <a:ext cx="8064888" cy="6633448"/>
        </p:xfrm>
        <a:graphic>
          <a:graphicData uri="http://schemas.openxmlformats.org/drawingml/2006/table">
            <a:tbl>
              <a:tblPr/>
              <a:tblGrid>
                <a:gridCol w="897275"/>
                <a:gridCol w="897275"/>
                <a:gridCol w="342573"/>
                <a:gridCol w="287483"/>
                <a:gridCol w="287483"/>
                <a:gridCol w="287483"/>
                <a:gridCol w="287483"/>
                <a:gridCol w="398929"/>
                <a:gridCol w="398929"/>
                <a:gridCol w="287483"/>
                <a:gridCol w="287483"/>
                <a:gridCol w="398929"/>
                <a:gridCol w="398929"/>
                <a:gridCol w="589529"/>
                <a:gridCol w="97059"/>
                <a:gridCol w="589529"/>
                <a:gridCol w="483149"/>
                <a:gridCol w="483149"/>
                <a:gridCol w="364736"/>
              </a:tblGrid>
              <a:tr h="461499">
                <a:tc>
                  <a:txBody>
                    <a:bodyPr/>
                    <a:lstStyle/>
                    <a:p>
                      <a:endParaRPr lang="pt-B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inicial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5/Falta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7/Falta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Seguimento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Sessões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Feriados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24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Diário da Dor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RPRP proporção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6,7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07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RPRP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atividade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14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pensar sobre atividade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14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emocionais prazerosas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14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expressão emocional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1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Antecedente em atividade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149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Observação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Porcentagem de fala na sessão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-9,6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8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Porcentagem de fala com outro participante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8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Qualidade de vida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Âmbito físico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2,8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Âmbito psicológico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2,8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1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Relações sociais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1,4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Meio ambiente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12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Aceitação da dor crônica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de aceitação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1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Engajamento em atividades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7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Aceitação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05" marR="2660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7504" y="18864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L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4" y="116632"/>
          <a:ext cx="8064899" cy="6833207"/>
        </p:xfrm>
        <a:graphic>
          <a:graphicData uri="http://schemas.openxmlformats.org/drawingml/2006/table">
            <a:tbl>
              <a:tblPr/>
              <a:tblGrid>
                <a:gridCol w="672561"/>
                <a:gridCol w="110095"/>
                <a:gridCol w="672561"/>
                <a:gridCol w="348855"/>
                <a:gridCol w="324351"/>
                <a:gridCol w="324351"/>
                <a:gridCol w="300492"/>
                <a:gridCol w="300492"/>
                <a:gridCol w="406247"/>
                <a:gridCol w="406247"/>
                <a:gridCol w="273409"/>
                <a:gridCol w="324995"/>
                <a:gridCol w="423012"/>
                <a:gridCol w="423012"/>
                <a:gridCol w="696421"/>
                <a:gridCol w="696421"/>
                <a:gridCol w="486206"/>
                <a:gridCol w="544886"/>
                <a:gridCol w="110095"/>
                <a:gridCol w="110095"/>
                <a:gridCol w="110095"/>
              </a:tblGrid>
              <a:tr h="483609">
                <a:tc>
                  <a:txBody>
                    <a:bodyPr/>
                    <a:lstStyle/>
                    <a:p>
                      <a:endParaRPr lang="pt-B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inicial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5/Falta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7/Falta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Seguimento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Sessões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Feriados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7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69">
                <a:tc rowSpan="10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Diário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RPRN proporção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921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RPRN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8953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repouso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8430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pensar em eliminação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8691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emocionais aversivas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8691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tomar medicação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9790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 de atividade, dor e resposta de repouso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921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Antecedente em repouso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921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Frequência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688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Intensidade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9477">
                <a:tc rowSpan="4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Breve Inventário de Dor Crônica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947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Melhor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947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947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Agora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9477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HAD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Ansiedade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921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Depressão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553" marR="215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7504" y="18864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L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4" y="-819472"/>
          <a:ext cx="8136899" cy="7684296"/>
        </p:xfrm>
        <a:graphic>
          <a:graphicData uri="http://schemas.openxmlformats.org/drawingml/2006/table">
            <a:tbl>
              <a:tblPr/>
              <a:tblGrid>
                <a:gridCol w="743358"/>
                <a:gridCol w="743358"/>
                <a:gridCol w="387699"/>
                <a:gridCol w="291575"/>
                <a:gridCol w="290934"/>
                <a:gridCol w="290934"/>
                <a:gridCol w="290934"/>
                <a:gridCol w="291575"/>
                <a:gridCol w="291575"/>
                <a:gridCol w="291575"/>
                <a:gridCol w="291575"/>
                <a:gridCol w="291575"/>
                <a:gridCol w="291575"/>
                <a:gridCol w="676071"/>
                <a:gridCol w="676071"/>
                <a:gridCol w="512661"/>
                <a:gridCol w="488949"/>
                <a:gridCol w="130810"/>
                <a:gridCol w="598137"/>
                <a:gridCol w="193951"/>
                <a:gridCol w="72007"/>
              </a:tblGrid>
              <a:tr h="1434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inicial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Seguimento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Sessões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Feriados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Efeito antes da sessão 5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Efeito depois da sessão 5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5773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Diário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RPRP proporção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71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RPRP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atividade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96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pensar sobre atividade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emocionais prazerosas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96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expressão emocional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76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Antecedente em atividade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377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Observação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Porcentagem de fala na sessão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-45,4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 (-55,7)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-7,6 (48)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96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Porcentagem de fala com outro participante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950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Qualidade de vida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Âmbito físico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5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Âmbito psicológico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5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Relações sociais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1,7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50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Meio ambiente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73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de aceitação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Aceitação da dor crônica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Engajamento em atividades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Aceitação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456" marR="1445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7504" y="18864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Preview</a:t>
            </a:r>
            <a:r>
              <a:rPr lang="pt-BR" dirty="0" smtClean="0"/>
              <a:t> </a:t>
            </a:r>
            <a:r>
              <a:rPr lang="pt-BR" dirty="0" err="1" smtClean="0"/>
              <a:t>Studies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Dahl, Wilson &amp; Nilsson, 2004; McCracken, </a:t>
            </a:r>
            <a:r>
              <a:rPr lang="en-US" dirty="0" err="1"/>
              <a:t>Vowles</a:t>
            </a:r>
            <a:r>
              <a:rPr lang="en-US" dirty="0"/>
              <a:t> &amp; </a:t>
            </a:r>
            <a:r>
              <a:rPr lang="en-US" dirty="0" err="1"/>
              <a:t>Eccleston</a:t>
            </a:r>
            <a:r>
              <a:rPr lang="en-US" dirty="0"/>
              <a:t>, 2005; </a:t>
            </a:r>
            <a:r>
              <a:rPr lang="en-US" dirty="0" err="1"/>
              <a:t>Vowles</a:t>
            </a:r>
            <a:r>
              <a:rPr lang="en-US" dirty="0"/>
              <a:t> et al., 2007; </a:t>
            </a:r>
            <a:r>
              <a:rPr lang="en-US" dirty="0" err="1"/>
              <a:t>Vowles</a:t>
            </a:r>
            <a:r>
              <a:rPr lang="en-US" dirty="0"/>
              <a:t>, McCracken &amp; </a:t>
            </a:r>
            <a:r>
              <a:rPr lang="en-US" dirty="0" err="1"/>
              <a:t>Eccleston</a:t>
            </a:r>
            <a:r>
              <a:rPr lang="en-US" dirty="0"/>
              <a:t>, 2007; and </a:t>
            </a:r>
            <a:r>
              <a:rPr lang="en-US" dirty="0" err="1"/>
              <a:t>Wicksell</a:t>
            </a:r>
            <a:r>
              <a:rPr lang="en-US" dirty="0"/>
              <a:t>, </a:t>
            </a:r>
            <a:r>
              <a:rPr lang="en-US" dirty="0" err="1"/>
              <a:t>Melin</a:t>
            </a:r>
            <a:r>
              <a:rPr lang="en-US" dirty="0"/>
              <a:t> &amp; Olsson, </a:t>
            </a:r>
            <a:r>
              <a:rPr lang="en-US" dirty="0" smtClean="0"/>
              <a:t>2007</a:t>
            </a:r>
          </a:p>
          <a:p>
            <a:r>
              <a:rPr lang="en-US" dirty="0" smtClean="0"/>
              <a:t>Indicated that ACT improved quality of life :</a:t>
            </a:r>
          </a:p>
          <a:p>
            <a:r>
              <a:rPr lang="en-US" dirty="0" smtClean="0"/>
              <a:t>Less medication / medical resources </a:t>
            </a:r>
          </a:p>
          <a:p>
            <a:r>
              <a:rPr lang="en-US" dirty="0" smtClean="0"/>
              <a:t>Less sick days / pain</a:t>
            </a:r>
          </a:p>
          <a:p>
            <a:r>
              <a:rPr lang="en-US" dirty="0" smtClean="0"/>
              <a:t>Better emotion, physical and social function</a:t>
            </a:r>
          </a:p>
          <a:p>
            <a:r>
              <a:rPr lang="en-US" dirty="0" smtClean="0"/>
              <a:t>Improved depression and anxiety related to pain</a:t>
            </a:r>
          </a:p>
          <a:p>
            <a:r>
              <a:rPr lang="en-US" dirty="0" smtClean="0"/>
              <a:t>Higher pain acceptance </a:t>
            </a:r>
          </a:p>
          <a:p>
            <a:r>
              <a:rPr lang="en-US" dirty="0" smtClean="0"/>
              <a:t>Less </a:t>
            </a:r>
            <a:r>
              <a:rPr lang="en-US" dirty="0" err="1" smtClean="0"/>
              <a:t>catastrofization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Better engagement in activities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58" y="-243408"/>
          <a:ext cx="8532441" cy="7126923"/>
        </p:xfrm>
        <a:graphic>
          <a:graphicData uri="http://schemas.openxmlformats.org/drawingml/2006/table">
            <a:tbl>
              <a:tblPr/>
              <a:tblGrid>
                <a:gridCol w="401556"/>
                <a:gridCol w="164567"/>
                <a:gridCol w="517092"/>
                <a:gridCol w="298702"/>
                <a:gridCol w="401556"/>
                <a:gridCol w="302224"/>
                <a:gridCol w="302224"/>
                <a:gridCol w="302224"/>
                <a:gridCol w="299408"/>
                <a:gridCol w="299408"/>
                <a:gridCol w="300109"/>
                <a:gridCol w="300109"/>
                <a:gridCol w="299408"/>
                <a:gridCol w="300109"/>
                <a:gridCol w="300109"/>
                <a:gridCol w="772822"/>
                <a:gridCol w="772822"/>
                <a:gridCol w="599518"/>
                <a:gridCol w="598812"/>
                <a:gridCol w="499479"/>
                <a:gridCol w="288838"/>
                <a:gridCol w="211345"/>
              </a:tblGrid>
              <a:tr h="630951">
                <a:tc>
                  <a:txBody>
                    <a:bodyPr/>
                    <a:lstStyle/>
                    <a:p>
                      <a:endParaRPr lang="pt-B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inicial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Seguimento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Sessões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Feriados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Efeito antes da sessão 5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Efeito depois da sessão 5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24">
                <a:tc rowSpan="17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Diário da </a:t>
                      </a:r>
                      <a:r>
                        <a:rPr lang="pt-BR" sz="7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Breve Inventário de Dor </a:t>
                      </a:r>
                      <a:r>
                        <a:rPr lang="pt-BR" sz="7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Crônica</a:t>
                      </a:r>
                      <a:endParaRPr lang="pt-BR" sz="7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HAD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RPRN proporção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92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RPRN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431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repouso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0951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pensar em eliminação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44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emocionais aversivas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93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tomar medicação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045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 de atividade, dor e resposta de repouso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731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Antecedente em repouso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431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924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Frequência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373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Intensidade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81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81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Melhor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81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81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Agora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81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Ansiedade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81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Depressão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95" marR="236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7504" y="18864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3" y="-27384"/>
          <a:ext cx="7894985" cy="6908501"/>
        </p:xfrm>
        <a:graphic>
          <a:graphicData uri="http://schemas.openxmlformats.org/drawingml/2006/table">
            <a:tbl>
              <a:tblPr/>
              <a:tblGrid>
                <a:gridCol w="747215"/>
                <a:gridCol w="813518"/>
                <a:gridCol w="403035"/>
                <a:gridCol w="268192"/>
                <a:gridCol w="359082"/>
                <a:gridCol w="271606"/>
                <a:gridCol w="395585"/>
                <a:gridCol w="336731"/>
                <a:gridCol w="254039"/>
                <a:gridCol w="424638"/>
                <a:gridCol w="316617"/>
                <a:gridCol w="270427"/>
                <a:gridCol w="336731"/>
                <a:gridCol w="402288"/>
                <a:gridCol w="740508"/>
                <a:gridCol w="561715"/>
                <a:gridCol w="568420"/>
                <a:gridCol w="424638"/>
              </a:tblGrid>
              <a:tr h="451863">
                <a:tc>
                  <a:txBody>
                    <a:bodyPr/>
                    <a:lstStyle/>
                    <a:p>
                      <a:endParaRPr lang="pt-B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Valor inicial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Falta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2 e 3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F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Falta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4 e 5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latin typeface="Arial"/>
                          <a:ea typeface="Times New Roman"/>
                          <a:cs typeface="Times New Roman"/>
                        </a:rPr>
                        <a:t>Seguimento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Sessões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Feriados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Faltas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55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RPRP proporção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2247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RPRP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1863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Respostas de atividade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1479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Respostas de pensar sobre atividade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1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Diário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Respostas emocionais prazerosas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1479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Respostas de expressão emocional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055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Antecedente em atividade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Observação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Porcentagem de fala na sessão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53,6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-6,9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2,4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33,5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-20,3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8,7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247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Âmbito físico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3,1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-0,6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Qualidade de vida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Âmbito psicológico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-0,5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055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Relações sociais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-2,7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2,7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055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Meio ambiente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2,3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-0,2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Total de aceitação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Aceitação da dor crônica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Engajamento em atividades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-12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-8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055"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  <a:cs typeface="Times New Roman"/>
                        </a:rPr>
                        <a:t>Aceitação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-23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9" marR="27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7504" y="18864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J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2" y="-1"/>
          <a:ext cx="8316420" cy="7029063"/>
        </p:xfrm>
        <a:graphic>
          <a:graphicData uri="http://schemas.openxmlformats.org/drawingml/2006/table">
            <a:tbl>
              <a:tblPr/>
              <a:tblGrid>
                <a:gridCol w="729549"/>
                <a:gridCol w="729549"/>
                <a:gridCol w="408089"/>
                <a:gridCol w="266332"/>
                <a:gridCol w="389475"/>
                <a:gridCol w="389475"/>
                <a:gridCol w="361554"/>
                <a:gridCol w="335779"/>
                <a:gridCol w="408089"/>
                <a:gridCol w="408089"/>
                <a:gridCol w="304277"/>
                <a:gridCol w="203328"/>
                <a:gridCol w="203328"/>
                <a:gridCol w="755322"/>
                <a:gridCol w="755322"/>
                <a:gridCol w="609267"/>
                <a:gridCol w="609267"/>
                <a:gridCol w="450329"/>
              </a:tblGrid>
              <a:tr h="403518">
                <a:tc>
                  <a:txBody>
                    <a:bodyPr/>
                    <a:lstStyle/>
                    <a:p>
                      <a:endParaRPr lang="pt-B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inicial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e 3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</a:t>
                      </a:r>
                      <a:endParaRPr lang="pt-B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 e 5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Seguimento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Sessões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Feriados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Faltas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38">
                <a:tc rowSpan="1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Diário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Breve Inventário de Dor Crônica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RPRN proporção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29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RPRN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3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repouso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34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pensar em eliminação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39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emocionais aversivas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4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Respostas de tomar medicação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113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Resposta de atividade, dor e resposta de repouso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2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Antecedente em repouso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3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-5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4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Frequência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94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Intensidade da dor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29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-6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Melhor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Média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9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Agora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55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HAD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Ansiedade 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5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Depressão</a:t>
                      </a:r>
                      <a:endParaRPr lang="pt-BR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pt-B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2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8763" y="18864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J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Objective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en-US" dirty="0" smtClean="0"/>
          </a:p>
          <a:p>
            <a:r>
              <a:rPr lang="en-US" dirty="0" smtClean="0"/>
              <a:t>Check those findings in Brazilian population.</a:t>
            </a:r>
          </a:p>
          <a:p>
            <a:endParaRPr lang="en-US" dirty="0" smtClean="0"/>
          </a:p>
          <a:p>
            <a:r>
              <a:rPr lang="en-US" dirty="0" smtClean="0"/>
              <a:t>Explore different types of measurement.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Population: 3 participants with chronic pain</a:t>
            </a:r>
          </a:p>
          <a:p>
            <a:r>
              <a:rPr lang="en-US" dirty="0" smtClean="0"/>
              <a:t>Material: </a:t>
            </a:r>
          </a:p>
          <a:p>
            <a:pPr>
              <a:buFontTx/>
              <a:buChar char="-"/>
            </a:pPr>
            <a:r>
              <a:rPr lang="en-US" dirty="0" smtClean="0"/>
              <a:t>Protocol - adaptation of </a:t>
            </a:r>
            <a:r>
              <a:rPr lang="pt-BR" dirty="0" smtClean="0"/>
              <a:t>“</a:t>
            </a:r>
            <a:r>
              <a:rPr lang="pt-BR" dirty="0" err="1" smtClean="0"/>
              <a:t>Live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Chronic</a:t>
            </a:r>
            <a:r>
              <a:rPr lang="pt-BR" dirty="0" smtClean="0"/>
              <a:t> </a:t>
            </a:r>
            <a:r>
              <a:rPr lang="pt-BR" dirty="0" err="1" smtClean="0"/>
              <a:t>Pain</a:t>
            </a:r>
            <a:r>
              <a:rPr lang="pt-BR" dirty="0" smtClean="0"/>
              <a:t>: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Acceptance-based</a:t>
            </a:r>
            <a:r>
              <a:rPr lang="pt-BR" dirty="0" smtClean="0"/>
              <a:t> Approach” (</a:t>
            </a:r>
            <a:r>
              <a:rPr lang="pt-BR" dirty="0" err="1" smtClean="0"/>
              <a:t>Vowles</a:t>
            </a:r>
            <a:r>
              <a:rPr lang="pt-BR" dirty="0" smtClean="0"/>
              <a:t> &amp; </a:t>
            </a:r>
            <a:r>
              <a:rPr lang="pt-BR" dirty="0" err="1" smtClean="0"/>
              <a:t>Sorrell</a:t>
            </a:r>
            <a:r>
              <a:rPr lang="pt-BR" dirty="0" smtClean="0"/>
              <a:t>, </a:t>
            </a:r>
            <a:r>
              <a:rPr lang="pt-BR" dirty="0" smtClean="0"/>
              <a:t>2007)</a:t>
            </a:r>
          </a:p>
          <a:p>
            <a:pPr>
              <a:buFontTx/>
              <a:buChar char="-"/>
            </a:pPr>
            <a:r>
              <a:rPr lang="en-US" dirty="0" smtClean="0"/>
              <a:t>Questionnaire </a:t>
            </a:r>
            <a:r>
              <a:rPr lang="en-US" dirty="0" smtClean="0"/>
              <a:t>–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Profile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Pain history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Brief pain inventory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WHOQOL-BREF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HAD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Chronic Pain Acceptance </a:t>
            </a:r>
            <a:r>
              <a:rPr lang="en-US" dirty="0" smtClean="0"/>
              <a:t>Questionnaire</a:t>
            </a:r>
          </a:p>
          <a:p>
            <a:pPr lvl="1">
              <a:buNone/>
            </a:pPr>
            <a:r>
              <a:rPr lang="en-US" dirty="0" smtClean="0"/>
              <a:t>-    </a:t>
            </a:r>
            <a:r>
              <a:rPr lang="en-US" dirty="0" smtClean="0"/>
              <a:t>Self </a:t>
            </a:r>
            <a:r>
              <a:rPr lang="en-US" dirty="0" smtClean="0"/>
              <a:t>report</a:t>
            </a:r>
            <a:endParaRPr lang="pt-B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Procedure </a:t>
            </a:r>
          </a:p>
          <a:p>
            <a:r>
              <a:rPr lang="en-US" dirty="0" smtClean="0"/>
              <a:t>Interview </a:t>
            </a:r>
          </a:p>
          <a:p>
            <a:r>
              <a:rPr lang="en-US" dirty="0" smtClean="0"/>
              <a:t>Protocol</a:t>
            </a:r>
            <a:r>
              <a:rPr lang="en-US" dirty="0"/>
              <a:t> </a:t>
            </a:r>
            <a:r>
              <a:rPr lang="en-US" dirty="0" smtClean="0"/>
              <a:t>(8 sessions, once a week, 1:30 hour)</a:t>
            </a:r>
          </a:p>
          <a:p>
            <a:r>
              <a:rPr lang="en-US" dirty="0" smtClean="0"/>
              <a:t>Measurement:  </a:t>
            </a:r>
          </a:p>
          <a:p>
            <a:pPr>
              <a:buFontTx/>
              <a:buChar char="-"/>
            </a:pPr>
            <a:r>
              <a:rPr lang="en-US" dirty="0" smtClean="0"/>
              <a:t>Questionnaires - Before, during, after intervention and follow up. </a:t>
            </a:r>
          </a:p>
          <a:p>
            <a:pPr>
              <a:buFontTx/>
              <a:buChar char="-"/>
            </a:pPr>
            <a:r>
              <a:rPr lang="en-US" dirty="0" smtClean="0"/>
              <a:t>Self report – since one week before the intervention until the end of the sessions.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Less pain</a:t>
            </a:r>
          </a:p>
          <a:p>
            <a:r>
              <a:rPr lang="en-US" dirty="0" smtClean="0"/>
              <a:t>Less anxiety</a:t>
            </a:r>
          </a:p>
          <a:p>
            <a:r>
              <a:rPr lang="en-US" dirty="0" smtClean="0"/>
              <a:t>Improvement of social relations</a:t>
            </a:r>
          </a:p>
          <a:p>
            <a:r>
              <a:rPr lang="en-US" dirty="0" smtClean="0"/>
              <a:t>Less medication </a:t>
            </a:r>
          </a:p>
          <a:p>
            <a:r>
              <a:rPr lang="en-US" dirty="0" smtClean="0"/>
              <a:t>Less repose due to pain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Report - Pain Diary </a:t>
            </a:r>
            <a:endParaRPr lang="en-US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xmlns:mv="urn:schemas-microsoft-com:mac:vml" xmlns:mc="http://schemas.openxmlformats.org/markup-compatibility/2006" val="2374555141"/>
              </p:ext>
            </p:extLst>
          </p:nvPr>
        </p:nvGraphicFramePr>
        <p:xfrm>
          <a:off x="251520" y="3501008"/>
          <a:ext cx="8568950" cy="2528835"/>
        </p:xfrm>
        <a:graphic>
          <a:graphicData uri="http://schemas.openxmlformats.org/drawingml/2006/table">
            <a:tbl>
              <a:tblPr/>
              <a:tblGrid>
                <a:gridCol w="692392"/>
                <a:gridCol w="1035800"/>
                <a:gridCol w="1008112"/>
                <a:gridCol w="911202"/>
                <a:gridCol w="1253052"/>
                <a:gridCol w="1252250"/>
                <a:gridCol w="1120000"/>
                <a:gridCol w="1296142"/>
              </a:tblGrid>
              <a:tr h="1369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Date </a:t>
                      </a: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Pain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intensity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Where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were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who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were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doing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did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think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feel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did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do?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happened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then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Report </a:t>
            </a:r>
            <a:endParaRPr lang="en-US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xmlns:mv="urn:schemas-microsoft-com:mac:vml" xmlns:mc="http://schemas.openxmlformats.org/markup-compatibility/2006" val="444688708"/>
              </p:ext>
            </p:extLst>
          </p:nvPr>
        </p:nvGraphicFramePr>
        <p:xfrm>
          <a:off x="251520" y="3501008"/>
          <a:ext cx="8496944" cy="2528835"/>
        </p:xfrm>
        <a:graphic>
          <a:graphicData uri="http://schemas.openxmlformats.org/drawingml/2006/table">
            <a:tbl>
              <a:tblPr/>
              <a:tblGrid>
                <a:gridCol w="692392"/>
                <a:gridCol w="1035800"/>
                <a:gridCol w="1008112"/>
                <a:gridCol w="911202"/>
                <a:gridCol w="1253052"/>
                <a:gridCol w="1252250"/>
                <a:gridCol w="1120000"/>
                <a:gridCol w="1224136"/>
              </a:tblGrid>
              <a:tr h="1369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Date </a:t>
                      </a:r>
                      <a:r>
                        <a:rPr lang="pt-BR" sz="2000" dirty="0"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Pain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intensity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Wherewere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who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were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doing</a:t>
                      </a:r>
                      <a:r>
                        <a:rPr lang="pt-BR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did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think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feel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did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dirty="0" err="1" smtClean="0">
                          <a:latin typeface="Calibri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t-BR" sz="2000" dirty="0" smtClean="0">
                          <a:latin typeface="Calibri"/>
                          <a:ea typeface="Calibri"/>
                          <a:cs typeface="Times New Roman"/>
                        </a:rPr>
                        <a:t> do?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pt-BR" sz="20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happened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aseline="0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then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159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 explicativo em seta para baixo 4"/>
          <p:cNvSpPr/>
          <p:nvPr/>
        </p:nvSpPr>
        <p:spPr>
          <a:xfrm>
            <a:off x="683568" y="1484784"/>
            <a:ext cx="1512168" cy="1850504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Measurement of discomfort</a:t>
            </a:r>
            <a:endParaRPr lang="en-US" dirty="0"/>
          </a:p>
        </p:txBody>
      </p:sp>
      <p:sp>
        <p:nvSpPr>
          <p:cNvPr id="7" name="Texto explicativo em seta para baixo 6"/>
          <p:cNvSpPr/>
          <p:nvPr/>
        </p:nvSpPr>
        <p:spPr>
          <a:xfrm>
            <a:off x="2555776" y="1484784"/>
            <a:ext cx="1512168" cy="1850504"/>
          </a:xfrm>
          <a:prstGeom prst="down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Antecedent condition </a:t>
            </a:r>
            <a:endParaRPr lang="en-US" dirty="0"/>
          </a:p>
        </p:txBody>
      </p:sp>
      <p:sp>
        <p:nvSpPr>
          <p:cNvPr id="10" name="Texto explicativo em seta para baixo 9"/>
          <p:cNvSpPr/>
          <p:nvPr/>
        </p:nvSpPr>
        <p:spPr>
          <a:xfrm>
            <a:off x="5148064" y="1484784"/>
            <a:ext cx="1152128" cy="1850504"/>
          </a:xfrm>
          <a:prstGeom prst="downArrowCallout">
            <a:avLst>
              <a:gd name="adj1" fmla="val 25000"/>
              <a:gd name="adj2" fmla="val 23196"/>
              <a:gd name="adj3" fmla="val 26804"/>
              <a:gd name="adj4" fmla="val 6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Covert responses </a:t>
            </a:r>
            <a:endParaRPr lang="en-US" dirty="0"/>
          </a:p>
        </p:txBody>
      </p:sp>
      <p:sp>
        <p:nvSpPr>
          <p:cNvPr id="11" name="Texto explicativo em seta para baixo 10"/>
          <p:cNvSpPr/>
          <p:nvPr/>
        </p:nvSpPr>
        <p:spPr>
          <a:xfrm>
            <a:off x="6372200" y="1484784"/>
            <a:ext cx="1152128" cy="1850504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 </a:t>
            </a:r>
            <a:endParaRPr lang="en-US" dirty="0"/>
          </a:p>
        </p:txBody>
      </p:sp>
      <p:sp>
        <p:nvSpPr>
          <p:cNvPr id="12" name="Texto explicativo em seta para baixo 11"/>
          <p:cNvSpPr/>
          <p:nvPr/>
        </p:nvSpPr>
        <p:spPr>
          <a:xfrm>
            <a:off x="7596336" y="1484784"/>
            <a:ext cx="1475656" cy="18505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Consequence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At first, complete the diary with the </a:t>
            </a:r>
            <a:r>
              <a:rPr lang="en-US" dirty="0" smtClean="0"/>
              <a:t>participant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Check at the next session if he/she understood all the questions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Do not provide any specific reinforcement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2325</Words>
  <Application>Microsoft Office PowerPoint</Application>
  <PresentationFormat>Apresentação na tela (4:3)</PresentationFormat>
  <Paragraphs>2152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Self report – an alternative measurement used in a study of ACT and Chronic Pain </vt:lpstr>
      <vt:lpstr>Preview Studies </vt:lpstr>
      <vt:lpstr>Objective</vt:lpstr>
      <vt:lpstr>Method </vt:lpstr>
      <vt:lpstr>Method </vt:lpstr>
      <vt:lpstr>Results </vt:lpstr>
      <vt:lpstr>Self Report - Pain Diary </vt:lpstr>
      <vt:lpstr>Self Report </vt:lpstr>
      <vt:lpstr>Procedure</vt:lpstr>
      <vt:lpstr>Possibilities of Analysis </vt:lpstr>
      <vt:lpstr>Some results</vt:lpstr>
      <vt:lpstr>Some results</vt:lpstr>
      <vt:lpstr>Some results</vt:lpstr>
      <vt:lpstr>Conclusion </vt:lpstr>
      <vt:lpstr>Discussion </vt:lpstr>
      <vt:lpstr>Thank you!</vt:lpstr>
      <vt:lpstr>Slide 17</vt:lpstr>
      <vt:lpstr>Slide 18</vt:lpstr>
      <vt:lpstr>Slide 19</vt:lpstr>
      <vt:lpstr>Slide 20</vt:lpstr>
      <vt:lpstr>Slide 21</vt:lpstr>
      <vt:lpstr>Slide 22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ACT and Chronic Pain: Alternative measures</dc:title>
  <dc:creator>Valued Acer Customer</dc:creator>
  <cp:lastModifiedBy>Valued Acer Customer</cp:lastModifiedBy>
  <cp:revision>60</cp:revision>
  <dcterms:created xsi:type="dcterms:W3CDTF">2013-06-24T21:15:02Z</dcterms:created>
  <dcterms:modified xsi:type="dcterms:W3CDTF">2013-06-25T21:05:39Z</dcterms:modified>
</cp:coreProperties>
</file>